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3" r:id="rId3"/>
    <p:sldId id="257" r:id="rId4"/>
    <p:sldId id="258" r:id="rId5"/>
    <p:sldId id="259" r:id="rId6"/>
    <p:sldId id="265" r:id="rId7"/>
    <p:sldId id="266" r:id="rId8"/>
    <p:sldId id="267" r:id="rId9"/>
    <p:sldId id="268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140809-268A-4689-90BE-2C3B65229EAE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84B402-2F37-4EDF-824A-5A7FB452ED26}">
      <dgm:prSet phldrT="[Text]"/>
      <dgm:spPr/>
      <dgm:t>
        <a:bodyPr/>
        <a:lstStyle/>
        <a:p>
          <a:r>
            <a:rPr lang="en-US" dirty="0" smtClean="0"/>
            <a:t>50 Online MBA </a:t>
          </a:r>
          <a:r>
            <a:rPr lang="en-US" dirty="0" err="1" smtClean="0"/>
            <a:t>punih</a:t>
          </a:r>
          <a:r>
            <a:rPr lang="en-US" dirty="0" smtClean="0"/>
            <a:t> </a:t>
          </a:r>
          <a:r>
            <a:rPr lang="en-US" dirty="0" err="1" smtClean="0"/>
            <a:t>stipendija</a:t>
          </a:r>
          <a:r>
            <a:rPr lang="en-US" dirty="0" smtClean="0"/>
            <a:t> </a:t>
          </a:r>
          <a:endParaRPr lang="en-US" dirty="0"/>
        </a:p>
      </dgm:t>
    </dgm:pt>
    <dgm:pt modelId="{EED6A02B-6B47-4F58-BCEF-3CECEF0C233E}" type="parTrans" cxnId="{17C33788-CEE5-4D00-B6B6-B57FF1DE9C09}">
      <dgm:prSet/>
      <dgm:spPr/>
      <dgm:t>
        <a:bodyPr/>
        <a:lstStyle/>
        <a:p>
          <a:endParaRPr lang="en-US"/>
        </a:p>
      </dgm:t>
    </dgm:pt>
    <dgm:pt modelId="{7369ACBA-CE93-4C3D-8D98-95A7D0D1376D}" type="sibTrans" cxnId="{17C33788-CEE5-4D00-B6B6-B57FF1DE9C09}">
      <dgm:prSet/>
      <dgm:spPr/>
      <dgm:t>
        <a:bodyPr/>
        <a:lstStyle/>
        <a:p>
          <a:endParaRPr lang="en-US"/>
        </a:p>
      </dgm:t>
    </dgm:pt>
    <dgm:pt modelId="{1ED99138-01E1-4688-9BF9-D935DE55DEE0}">
      <dgm:prSet phldrT="[Text]"/>
      <dgm:spPr/>
      <dgm:t>
        <a:bodyPr/>
        <a:lstStyle/>
        <a:p>
          <a:r>
            <a:rPr lang="en-US" dirty="0" err="1" smtClean="0"/>
            <a:t>Pripravništvo</a:t>
          </a:r>
          <a:r>
            <a:rPr lang="en-US" dirty="0" smtClean="0"/>
            <a:t> </a:t>
          </a:r>
          <a:r>
            <a:rPr lang="en-US" dirty="0" err="1" smtClean="0"/>
            <a:t>i</a:t>
          </a:r>
          <a:r>
            <a:rPr lang="en-US" dirty="0" smtClean="0"/>
            <a:t> </a:t>
          </a:r>
          <a:r>
            <a:rPr lang="en-US" dirty="0" err="1" smtClean="0"/>
            <a:t>zaposlenje</a:t>
          </a:r>
          <a:endParaRPr lang="en-US" dirty="0"/>
        </a:p>
      </dgm:t>
    </dgm:pt>
    <dgm:pt modelId="{7CA74955-AA15-454A-870B-FB29EDF19E37}" type="parTrans" cxnId="{B83E312C-562C-439C-B62D-58D629C08010}">
      <dgm:prSet/>
      <dgm:spPr/>
      <dgm:t>
        <a:bodyPr/>
        <a:lstStyle/>
        <a:p>
          <a:endParaRPr lang="en-US"/>
        </a:p>
      </dgm:t>
    </dgm:pt>
    <dgm:pt modelId="{DE97D696-47E3-4A46-B674-B0ED8E5C11A0}" type="sibTrans" cxnId="{B83E312C-562C-439C-B62D-58D629C08010}">
      <dgm:prSet/>
      <dgm:spPr/>
      <dgm:t>
        <a:bodyPr/>
        <a:lstStyle/>
        <a:p>
          <a:endParaRPr lang="en-US"/>
        </a:p>
      </dgm:t>
    </dgm:pt>
    <dgm:pt modelId="{A911D3A2-D95B-4821-A2F0-D5359FE43662}" type="pres">
      <dgm:prSet presAssocID="{38140809-268A-4689-90BE-2C3B65229EA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E0C4142-67BD-4136-943B-AEA14C7408CE}" type="pres">
      <dgm:prSet presAssocID="{8884B402-2F37-4EDF-824A-5A7FB452ED26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F49389-BF53-4BC0-9A0F-D52B86523453}" type="pres">
      <dgm:prSet presAssocID="{1ED99138-01E1-4688-9BF9-D935DE55DEE0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16F2C8-DF4F-42DB-B9E3-4C7C1A648B8D}" type="presOf" srcId="{8884B402-2F37-4EDF-824A-5A7FB452ED26}" destId="{3E0C4142-67BD-4136-943B-AEA14C7408CE}" srcOrd="0" destOrd="0" presId="urn:microsoft.com/office/officeart/2005/8/layout/arrow5"/>
    <dgm:cxn modelId="{D47526BA-B1A2-45B4-9A66-69F850731D0E}" type="presOf" srcId="{38140809-268A-4689-90BE-2C3B65229EAE}" destId="{A911D3A2-D95B-4821-A2F0-D5359FE43662}" srcOrd="0" destOrd="0" presId="urn:microsoft.com/office/officeart/2005/8/layout/arrow5"/>
    <dgm:cxn modelId="{B83E312C-562C-439C-B62D-58D629C08010}" srcId="{38140809-268A-4689-90BE-2C3B65229EAE}" destId="{1ED99138-01E1-4688-9BF9-D935DE55DEE0}" srcOrd="1" destOrd="0" parTransId="{7CA74955-AA15-454A-870B-FB29EDF19E37}" sibTransId="{DE97D696-47E3-4A46-B674-B0ED8E5C11A0}"/>
    <dgm:cxn modelId="{E27534BE-4840-4DFB-BA23-9CBB74BBDF70}" type="presOf" srcId="{1ED99138-01E1-4688-9BF9-D935DE55DEE0}" destId="{24F49389-BF53-4BC0-9A0F-D52B86523453}" srcOrd="0" destOrd="0" presId="urn:microsoft.com/office/officeart/2005/8/layout/arrow5"/>
    <dgm:cxn modelId="{17C33788-CEE5-4D00-B6B6-B57FF1DE9C09}" srcId="{38140809-268A-4689-90BE-2C3B65229EAE}" destId="{8884B402-2F37-4EDF-824A-5A7FB452ED26}" srcOrd="0" destOrd="0" parTransId="{EED6A02B-6B47-4F58-BCEF-3CECEF0C233E}" sibTransId="{7369ACBA-CE93-4C3D-8D98-95A7D0D1376D}"/>
    <dgm:cxn modelId="{58770D3C-4F43-4E28-A324-464344903EEE}" type="presParOf" srcId="{A911D3A2-D95B-4821-A2F0-D5359FE43662}" destId="{3E0C4142-67BD-4136-943B-AEA14C7408CE}" srcOrd="0" destOrd="0" presId="urn:microsoft.com/office/officeart/2005/8/layout/arrow5"/>
    <dgm:cxn modelId="{75F7910D-586E-4A8C-B05E-AD3DDEEABF3E}" type="presParOf" srcId="{A911D3A2-D95B-4821-A2F0-D5359FE43662}" destId="{24F49389-BF53-4BC0-9A0F-D52B86523453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0C4142-67BD-4136-943B-AEA14C7408CE}">
      <dsp:nvSpPr>
        <dsp:cNvPr id="0" name=""/>
        <dsp:cNvSpPr/>
      </dsp:nvSpPr>
      <dsp:spPr>
        <a:xfrm rot="16200000">
          <a:off x="680" y="88155"/>
          <a:ext cx="3361417" cy="3361417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50 Online MBA </a:t>
          </a:r>
          <a:r>
            <a:rPr lang="en-US" sz="2900" kern="1200" dirty="0" err="1" smtClean="0"/>
            <a:t>punih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stipendija</a:t>
          </a:r>
          <a:r>
            <a:rPr lang="en-US" sz="2900" kern="1200" dirty="0" smtClean="0"/>
            <a:t> </a:t>
          </a:r>
          <a:endParaRPr lang="en-US" sz="2900" kern="1200" dirty="0"/>
        </a:p>
      </dsp:txBody>
      <dsp:txXfrm rot="5400000">
        <a:off x="680" y="928509"/>
        <a:ext cx="2773169" cy="1680709"/>
      </dsp:txXfrm>
    </dsp:sp>
    <dsp:sp modelId="{24F49389-BF53-4BC0-9A0F-D52B86523453}">
      <dsp:nvSpPr>
        <dsp:cNvPr id="0" name=""/>
        <dsp:cNvSpPr/>
      </dsp:nvSpPr>
      <dsp:spPr>
        <a:xfrm rot="5400000">
          <a:off x="3535881" y="88155"/>
          <a:ext cx="3361417" cy="3361417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 smtClean="0"/>
            <a:t>Pripravništvo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i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zaposlenje</a:t>
          </a:r>
          <a:endParaRPr lang="en-US" sz="2900" kern="1200" dirty="0"/>
        </a:p>
      </dsp:txBody>
      <dsp:txXfrm rot="-5400000">
        <a:off x="4124129" y="928509"/>
        <a:ext cx="2773169" cy="16807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216FE-F538-4207-9CEE-00EA3F6FBECC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1B53D-1105-442F-A586-84320A379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68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216FE-F538-4207-9CEE-00EA3F6FBECC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1B53D-1105-442F-A586-84320A379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79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216FE-F538-4207-9CEE-00EA3F6FBECC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1B53D-1105-442F-A586-84320A379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27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216FE-F538-4207-9CEE-00EA3F6FBECC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1B53D-1105-442F-A586-84320A379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320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216FE-F538-4207-9CEE-00EA3F6FBECC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1B53D-1105-442F-A586-84320A379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408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216FE-F538-4207-9CEE-00EA3F6FBECC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1B53D-1105-442F-A586-84320A379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70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216FE-F538-4207-9CEE-00EA3F6FBECC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1B53D-1105-442F-A586-84320A379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6006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216FE-F538-4207-9CEE-00EA3F6FBECC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1B53D-1105-442F-A586-84320A379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216FE-F538-4207-9CEE-00EA3F6FBECC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1B53D-1105-442F-A586-84320A379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94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216FE-F538-4207-9CEE-00EA3F6FBECC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BA1B53D-1105-442F-A586-84320A379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646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216FE-F538-4207-9CEE-00EA3F6FBECC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1B53D-1105-442F-A586-84320A379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567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216FE-F538-4207-9CEE-00EA3F6FBECC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1B53D-1105-442F-A586-84320A379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087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216FE-F538-4207-9CEE-00EA3F6FBECC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1B53D-1105-442F-A586-84320A379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11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216FE-F538-4207-9CEE-00EA3F6FBECC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1B53D-1105-442F-A586-84320A379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757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216FE-F538-4207-9CEE-00EA3F6FBECC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1B53D-1105-442F-A586-84320A379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476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216FE-F538-4207-9CEE-00EA3F6FBECC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1B53D-1105-442F-A586-84320A379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245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216FE-F538-4207-9CEE-00EA3F6FBECC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1B53D-1105-442F-A586-84320A379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393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56216FE-F538-4207-9CEE-00EA3F6FBECC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A1B53D-1105-442F-A586-84320A379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9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iva.focht@cotrugli.eu" TargetMode="External"/><Relationship Id="rId2" Type="http://schemas.openxmlformats.org/officeDocument/2006/relationships/hyperlink" Target="mailto:petra.jug@cotrugli.e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8090" y="489397"/>
            <a:ext cx="9144000" cy="3741783"/>
          </a:xfrm>
        </p:spPr>
        <p:txBody>
          <a:bodyPr>
            <a:normAutofit/>
          </a:bodyPr>
          <a:lstStyle/>
          <a:p>
            <a:r>
              <a:rPr lang="hr-HR" sz="4400" b="1" dirty="0">
                <a:solidFill>
                  <a:srgbClr val="0070C0"/>
                </a:solidFill>
              </a:rPr>
              <a:t>INICIJATIVA: </a:t>
            </a: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hr-HR" sz="4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ONLINE </a:t>
            </a:r>
            <a:r>
              <a:rPr lang="hr-HR" sz="4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MBA STIPENDIRANJE I ZAPOŠLJAVANJE OSOBA S INVALIDITETOM</a:t>
            </a:r>
            <a:endParaRPr lang="en-US" sz="4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8090" y="4722500"/>
            <a:ext cx="9144000" cy="1655762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DRUŠTVENO ODGOVORNO POSLOVANJE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10" y="5901378"/>
            <a:ext cx="2244797" cy="538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0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5813474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Za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više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informacija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400" b="1" dirty="0" smtClean="0">
                <a:hlinkClick r:id="rId2"/>
              </a:rPr>
              <a:t>petra.jug@cotrugli.eu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>
                <a:hlinkClick r:id="rId3"/>
              </a:rPr>
              <a:t>iva.focht@cotrugli.eu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6096" y="3329120"/>
            <a:ext cx="2195142" cy="526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63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777" y="339368"/>
            <a:ext cx="4546243" cy="1064429"/>
          </a:xfrm>
        </p:spPr>
        <p:txBody>
          <a:bodyPr/>
          <a:lstStyle/>
          <a:p>
            <a:r>
              <a:rPr lang="hr-HR" sz="3600" b="1" dirty="0" smtClean="0"/>
              <a:t>IDEJA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5796" y="1181686"/>
            <a:ext cx="7866845" cy="3186035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>
                <a:solidFill>
                  <a:schemeClr val="bg2">
                    <a:lumMod val="50000"/>
                  </a:schemeClr>
                </a:solidFill>
              </a:rPr>
              <a:t>Pilot projekt</a:t>
            </a:r>
          </a:p>
          <a:p>
            <a:r>
              <a:rPr lang="hr-HR" dirty="0" smtClean="0">
                <a:solidFill>
                  <a:schemeClr val="bg2">
                    <a:lumMod val="50000"/>
                  </a:schemeClr>
                </a:solidFill>
              </a:rPr>
              <a:t>čitav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hr-HR" dirty="0" smtClean="0">
                <a:solidFill>
                  <a:schemeClr val="bg2">
                    <a:lumMod val="50000"/>
                  </a:schemeClr>
                </a:solidFill>
              </a:rPr>
              <a:t> regij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hr-HR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r-HR" sz="2000" dirty="0" smtClean="0">
                <a:solidFill>
                  <a:schemeClr val="bg2">
                    <a:lumMod val="50000"/>
                  </a:schemeClr>
                </a:solidFill>
              </a:rPr>
              <a:t>(HR, SLO, BiH, SRB, CG, MK, BG, RUM) </a:t>
            </a:r>
            <a:endParaRPr lang="hr-HR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hr-HR" dirty="0" smtClean="0">
                <a:solidFill>
                  <a:schemeClr val="bg2">
                    <a:lumMod val="50000"/>
                  </a:schemeClr>
                </a:solidFill>
              </a:rPr>
              <a:t>1 </a:t>
            </a:r>
            <a:r>
              <a:rPr lang="hr-HR" dirty="0">
                <a:solidFill>
                  <a:schemeClr val="bg2">
                    <a:lumMod val="50000"/>
                  </a:schemeClr>
                </a:solidFill>
              </a:rPr>
              <a:t>stipendija = 10.000</a:t>
            </a:r>
            <a:r>
              <a:rPr lang="hr-HR" dirty="0" smtClean="0">
                <a:solidFill>
                  <a:schemeClr val="bg2">
                    <a:lumMod val="50000"/>
                  </a:schemeClr>
                </a:solidFill>
              </a:rPr>
              <a:t>€</a:t>
            </a:r>
          </a:p>
          <a:p>
            <a:pPr marL="0" indent="0">
              <a:buNone/>
            </a:pPr>
            <a:endParaRPr lang="hr-HR" dirty="0" smtClean="0"/>
          </a:p>
          <a:p>
            <a:endParaRPr lang="hr-HR" dirty="0" smtClean="0"/>
          </a:p>
          <a:p>
            <a:endParaRPr lang="en-US" dirty="0"/>
          </a:p>
          <a:p>
            <a:endParaRPr lang="hr-HR" dirty="0" smtClean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222368492"/>
              </p:ext>
            </p:extLst>
          </p:nvPr>
        </p:nvGraphicFramePr>
        <p:xfrm>
          <a:off x="3582451" y="3066757"/>
          <a:ext cx="6897980" cy="3537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529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0422" y="1993001"/>
            <a:ext cx="10675536" cy="4668594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r-HR" b="1" dirty="0" smtClean="0">
                <a:solidFill>
                  <a:schemeClr val="bg2">
                    <a:lumMod val="50000"/>
                  </a:schemeClr>
                </a:solidFill>
              </a:rPr>
              <a:t>1.   EDUCIRATI OSI						STIPENDIRANJE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b="1" dirty="0" smtClean="0">
                <a:solidFill>
                  <a:schemeClr val="bg2">
                    <a:lumMod val="50000"/>
                  </a:schemeClr>
                </a:solidFill>
              </a:rPr>
              <a:t>2. 	ZAPOSLITI OSI						MREŽA POSLODAVACA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b="1" dirty="0" smtClean="0">
                <a:solidFill>
                  <a:schemeClr val="bg2">
                    <a:lumMod val="50000"/>
                  </a:schemeClr>
                </a:solidFill>
              </a:rPr>
              <a:t>3. 	UMREŽITI OSI						STVARANJE ZAJEDNICE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590018" y="1275005"/>
            <a:ext cx="3412901" cy="1339403"/>
          </a:xfrm>
          <a:prstGeom prst="roundRect">
            <a:avLst/>
          </a:prstGeom>
          <a:solidFill>
            <a:schemeClr val="bg1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 smtClean="0">
                <a:solidFill>
                  <a:schemeClr val="bg2">
                    <a:lumMod val="50000"/>
                  </a:schemeClr>
                </a:solidFill>
              </a:rPr>
              <a:t>CILJEVI PROJEKTA</a:t>
            </a:r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651415" y="1275005"/>
            <a:ext cx="3515932" cy="1339403"/>
          </a:xfrm>
          <a:prstGeom prst="roundRect">
            <a:avLst/>
          </a:prstGeom>
          <a:solidFill>
            <a:schemeClr val="bg1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 smtClean="0">
                <a:solidFill>
                  <a:schemeClr val="bg2">
                    <a:lumMod val="50000"/>
                  </a:schemeClr>
                </a:solidFill>
              </a:rPr>
              <a:t>KAKO ĆEMO IH POSTIĆI?</a:t>
            </a:r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5002919" y="3580323"/>
            <a:ext cx="1648496" cy="1545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5002919" y="4327298"/>
            <a:ext cx="1648496" cy="1545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5002919" y="4990572"/>
            <a:ext cx="1648496" cy="1545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65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1825" y="263906"/>
            <a:ext cx="10018713" cy="913420"/>
          </a:xfrm>
        </p:spPr>
        <p:txBody>
          <a:bodyPr/>
          <a:lstStyle/>
          <a:p>
            <a:r>
              <a:rPr lang="hr-HR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UVJETI ZA KANDIDATE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4126" y="1668851"/>
            <a:ext cx="10018713" cy="31242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              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Prijave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kandidata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su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u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tijeku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hr-HR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894594" y="1535235"/>
            <a:ext cx="2253803" cy="1468191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solidFill>
                  <a:schemeClr val="bg2">
                    <a:lumMod val="50000"/>
                  </a:schemeClr>
                </a:solidFill>
              </a:rPr>
              <a:t>VŠS ili VSS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191402" y="1529461"/>
            <a:ext cx="2279561" cy="1609859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solidFill>
                  <a:schemeClr val="bg2">
                    <a:lumMod val="50000"/>
                  </a:schemeClr>
                </a:solidFill>
              </a:rPr>
              <a:t>Izvrsno znanje engleskog jezika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7513968" y="1599220"/>
            <a:ext cx="2281707" cy="15401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solidFill>
                  <a:schemeClr val="bg2">
                    <a:lumMod val="50000"/>
                  </a:schemeClr>
                </a:solidFill>
              </a:rPr>
              <a:t>Nezaposleni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761511" y="4465714"/>
            <a:ext cx="5434885" cy="106572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r-HR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NAKON PRIJAVE...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64554" y="4862683"/>
            <a:ext cx="2884868" cy="17644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 Online test</a:t>
            </a:r>
            <a:endParaRPr lang="en-US" sz="2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31181" y="4862683"/>
            <a:ext cx="3335629" cy="17644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2. Skype intervju</a:t>
            </a:r>
            <a:endParaRPr lang="en-US" sz="2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5640136" y="5543536"/>
            <a:ext cx="900332" cy="4026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2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518376"/>
            <a:ext cx="10018713" cy="1284668"/>
          </a:xfrm>
        </p:spPr>
        <p:txBody>
          <a:bodyPr/>
          <a:lstStyle/>
          <a:p>
            <a:r>
              <a:rPr lang="hr-HR" b="1" dirty="0" smtClean="0">
                <a:solidFill>
                  <a:srgbClr val="0070C0"/>
                </a:solidFill>
              </a:rPr>
              <a:t>NAČIN IZVEDBE ONLINE MBA PROGRAMA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4462" y="1803045"/>
            <a:ext cx="10018713" cy="5054956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endParaRPr lang="hr-H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Online </a:t>
            </a:r>
          </a:p>
          <a:p>
            <a:pPr>
              <a:lnSpc>
                <a:spcPct val="150000"/>
              </a:lnSpc>
            </a:pP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Trajanje: 16 mjeseci</a:t>
            </a:r>
          </a:p>
          <a:p>
            <a:pPr>
              <a:lnSpc>
                <a:spcPct val="150000"/>
              </a:lnSpc>
            </a:pP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10 modula 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hr-HR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Leadership, Operation Management, HR, Sales management, Marketing Management...) </a:t>
            </a:r>
            <a:endParaRPr lang="hr-HR" sz="1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Engleski jezik</a:t>
            </a:r>
            <a:endParaRPr lang="hr-HR" dirty="0" smtClean="0"/>
          </a:p>
          <a:p>
            <a:pPr>
              <a:lnSpc>
                <a:spcPct val="150000"/>
              </a:lnSpc>
            </a:pPr>
            <a:r>
              <a:rPr lang="hr-HR" b="1" dirty="0" smtClean="0"/>
              <a:t>PLANIRANI START</a:t>
            </a:r>
            <a:r>
              <a:rPr lang="hr-HR" dirty="0" smtClean="0"/>
              <a:t>: siječanj / veljača 2015.</a:t>
            </a:r>
            <a:endParaRPr lang="hr-HR" dirty="0"/>
          </a:p>
          <a:p>
            <a:endParaRPr lang="hr-HR" dirty="0" smtClean="0"/>
          </a:p>
          <a:p>
            <a:pPr marL="2286000" lvl="5" indent="0">
              <a:buNone/>
            </a:pPr>
            <a:endParaRPr lang="hr-HR" dirty="0" smtClean="0"/>
          </a:p>
          <a:p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8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Zakon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o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profesionalnoj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rehabilitaciji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zapošljavanju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osoba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s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invaliditetom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(NN 157/13)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2621279"/>
            <a:ext cx="10208795" cy="4543864"/>
          </a:xfrm>
        </p:spPr>
        <p:txBody>
          <a:bodyPr>
            <a:normAutofit/>
          </a:bodyPr>
          <a:lstStyle/>
          <a:p>
            <a:r>
              <a:rPr lang="hr-HR" dirty="0"/>
              <a:t>Puna primjena: </a:t>
            </a:r>
            <a:r>
              <a:rPr lang="hr-HR" dirty="0" smtClean="0">
                <a:solidFill>
                  <a:srgbClr val="FF0000"/>
                </a:solidFill>
              </a:rPr>
              <a:t>1.1.2015.g</a:t>
            </a:r>
            <a:r>
              <a:rPr lang="en-US" dirty="0" err="1" smtClean="0">
                <a:solidFill>
                  <a:srgbClr val="FF0000"/>
                </a:solidFill>
              </a:rPr>
              <a:t>odine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/>
              <a:t>Obveznik</a:t>
            </a:r>
            <a:r>
              <a:rPr lang="en-US" dirty="0"/>
              <a:t> </a:t>
            </a:r>
            <a:r>
              <a:rPr lang="en-US" dirty="0" err="1"/>
              <a:t>kvotnog</a:t>
            </a:r>
            <a:r>
              <a:rPr lang="en-US" dirty="0"/>
              <a:t> </a:t>
            </a:r>
            <a:r>
              <a:rPr lang="en-US" dirty="0" err="1" smtClean="0"/>
              <a:t>zapošljavanja</a:t>
            </a:r>
            <a:r>
              <a:rPr lang="en-US" dirty="0" smtClean="0"/>
              <a:t>- </a:t>
            </a:r>
            <a:r>
              <a:rPr lang="en-US" dirty="0" err="1" smtClean="0"/>
              <a:t>svaki</a:t>
            </a:r>
            <a:r>
              <a:rPr lang="en-US" dirty="0" smtClean="0"/>
              <a:t> </a:t>
            </a:r>
            <a:r>
              <a:rPr lang="en-US" dirty="0" err="1"/>
              <a:t>poslodavac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zapošljava</a:t>
            </a:r>
            <a:r>
              <a:rPr lang="en-US" dirty="0"/>
              <a:t> </a:t>
            </a:r>
            <a:r>
              <a:rPr lang="en-US" dirty="0" err="1" smtClean="0"/>
              <a:t>najmanje</a:t>
            </a:r>
            <a:r>
              <a:rPr lang="en-US" dirty="0" smtClean="0"/>
              <a:t> </a:t>
            </a:r>
            <a:r>
              <a:rPr lang="en-US" dirty="0"/>
              <a:t>20 </a:t>
            </a:r>
            <a:r>
              <a:rPr lang="en-US" dirty="0" err="1"/>
              <a:t>radnika</a:t>
            </a:r>
            <a:r>
              <a:rPr lang="en-US" dirty="0" smtClean="0"/>
              <a:t>.</a:t>
            </a:r>
          </a:p>
          <a:p>
            <a:r>
              <a:rPr lang="hr-HR" dirty="0" smtClean="0"/>
              <a:t>Kvote </a:t>
            </a:r>
            <a:r>
              <a:rPr lang="hr-HR" dirty="0"/>
              <a:t>za </a:t>
            </a:r>
            <a:r>
              <a:rPr lang="hr-HR" dirty="0" smtClean="0"/>
              <a:t>zapošljavanje</a:t>
            </a:r>
            <a:r>
              <a:rPr lang="en-US" dirty="0" smtClean="0"/>
              <a:t>- </a:t>
            </a:r>
            <a:r>
              <a:rPr lang="hr-HR" dirty="0" smtClean="0"/>
              <a:t>ovisno </a:t>
            </a:r>
            <a:r>
              <a:rPr lang="hr-HR" dirty="0"/>
              <a:t>o </a:t>
            </a:r>
            <a:r>
              <a:rPr lang="hr-HR" dirty="0" smtClean="0"/>
              <a:t>djelatnosti</a:t>
            </a:r>
            <a:r>
              <a:rPr lang="en-US" dirty="0" smtClean="0"/>
              <a:t> (2%, 3%, 6%)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hr-HR" dirty="0"/>
              <a:t>Ukoliko poslodavac zapošljava </a:t>
            </a:r>
            <a:r>
              <a:rPr lang="hr-HR" b="1" dirty="0">
                <a:solidFill>
                  <a:srgbClr val="FF0000"/>
                </a:solidFill>
              </a:rPr>
              <a:t>&lt; od 50 </a:t>
            </a:r>
            <a:r>
              <a:rPr lang="hr-HR" dirty="0" smtClean="0"/>
              <a:t>radnika</a:t>
            </a:r>
            <a:r>
              <a:rPr lang="en-US" dirty="0" smtClean="0"/>
              <a:t> </a:t>
            </a:r>
            <a:r>
              <a:rPr lang="hr-HR" dirty="0" smtClean="0"/>
              <a:t>smanjuje </a:t>
            </a:r>
            <a:r>
              <a:rPr lang="hr-HR" dirty="0"/>
              <a:t>mu se kvota za njegovu djelatnost za 1 postotni </a:t>
            </a:r>
            <a:r>
              <a:rPr lang="hr-HR" dirty="0" smtClean="0"/>
              <a:t>bod</a:t>
            </a:r>
            <a:r>
              <a:rPr lang="en-US" dirty="0" smtClean="0"/>
              <a:t> (</a:t>
            </a:r>
            <a:r>
              <a:rPr lang="hr-HR" dirty="0" smtClean="0"/>
              <a:t>ne </a:t>
            </a:r>
            <a:r>
              <a:rPr lang="hr-HR" dirty="0"/>
              <a:t>može biti  niža od 2</a:t>
            </a:r>
            <a:r>
              <a:rPr lang="hr-HR" dirty="0" smtClean="0"/>
              <a:t>%</a:t>
            </a:r>
            <a:r>
              <a:rPr lang="en-US" dirty="0" smtClean="0"/>
              <a:t>)</a:t>
            </a:r>
            <a:r>
              <a:rPr lang="hr-HR" dirty="0" smtClean="0"/>
              <a:t>.</a:t>
            </a:r>
            <a:endParaRPr lang="hr-HR" dirty="0"/>
          </a:p>
          <a:p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20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Zakon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o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profesionalnoj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rehabilitaciji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zapošljavanju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osoba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s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invaliditetom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(NN 157/13)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2990556"/>
            <a:ext cx="10018713" cy="3124201"/>
          </a:xfrm>
        </p:spPr>
        <p:txBody>
          <a:bodyPr>
            <a:normAutofit/>
          </a:bodyPr>
          <a:lstStyle/>
          <a:p>
            <a:r>
              <a:rPr lang="hr-HR" b="1" dirty="0">
                <a:solidFill>
                  <a:srgbClr val="FF0000"/>
                </a:solidFill>
              </a:rPr>
              <a:t>Poslodavac koji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hr-HR" b="1" dirty="0">
                <a:solidFill>
                  <a:srgbClr val="FF0000"/>
                </a:solidFill>
              </a:rPr>
              <a:t>ne zaposli </a:t>
            </a:r>
            <a:r>
              <a:rPr lang="hr-HR" dirty="0"/>
              <a:t>potreban broj OSI – kvotu, ili istu ne ispuni „zamjenskom“ kvotom</a:t>
            </a:r>
            <a:r>
              <a:rPr lang="en-US" dirty="0"/>
              <a:t> </a:t>
            </a:r>
            <a:r>
              <a:rPr lang="hr-HR" dirty="0"/>
              <a:t>mjesečno, prilikom obračuna plaća, treba obračunati i uplatiti u proračun Republike Hrvatske novčanu naknadu u iznosu od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hr-HR" b="1" dirty="0">
                <a:solidFill>
                  <a:srgbClr val="FF0000"/>
                </a:solidFill>
              </a:rPr>
              <a:t>30% minimalne plaće za svaku OSI </a:t>
            </a:r>
            <a:r>
              <a:rPr lang="hr-HR" dirty="0"/>
              <a:t>koju je bio dužan zaposliti</a:t>
            </a:r>
            <a:r>
              <a:rPr lang="hr-HR" dirty="0" smtClean="0"/>
              <a:t>.</a:t>
            </a:r>
            <a:endParaRPr lang="en-US" dirty="0" smtClean="0"/>
          </a:p>
          <a:p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r-HR" b="1" dirty="0" smtClean="0">
                <a:solidFill>
                  <a:srgbClr val="0070C0"/>
                </a:solidFill>
              </a:rPr>
              <a:t>Novčana nagrada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/>
              <a:t>p</a:t>
            </a:r>
            <a:r>
              <a:rPr lang="hr-HR" dirty="0" smtClean="0"/>
              <a:t>oslodavc</a:t>
            </a:r>
            <a:r>
              <a:rPr lang="en-US" dirty="0" smtClean="0"/>
              <a:t>a</a:t>
            </a:r>
            <a:r>
              <a:rPr lang="hr-HR" dirty="0" smtClean="0"/>
              <a:t> koj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hr-HR" dirty="0" smtClean="0"/>
              <a:t>zaposli </a:t>
            </a:r>
            <a:r>
              <a:rPr lang="hr-HR" dirty="0"/>
              <a:t>više od </a:t>
            </a:r>
            <a:r>
              <a:rPr lang="hr-HR" dirty="0" smtClean="0"/>
              <a:t>potrebn</a:t>
            </a:r>
            <a:r>
              <a:rPr lang="en-US" dirty="0" smtClean="0"/>
              <a:t>e </a:t>
            </a:r>
            <a:r>
              <a:rPr lang="en-US" dirty="0" err="1" smtClean="0"/>
              <a:t>kvote</a:t>
            </a:r>
            <a:r>
              <a:rPr lang="en-US" dirty="0" smtClean="0"/>
              <a:t> OSI.</a:t>
            </a:r>
            <a:endParaRPr lang="hr-HR" dirty="0"/>
          </a:p>
          <a:p>
            <a:endParaRPr lang="hr-H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22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b="1" dirty="0">
                <a:solidFill>
                  <a:srgbClr val="0070C0"/>
                </a:solidFill>
              </a:rPr>
              <a:t>Pravilnik o poticajima pri zapošljavanju osoba s invaliditetom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err="1"/>
              <a:t>subvencija</a:t>
            </a:r>
            <a:r>
              <a:rPr lang="en-US" dirty="0"/>
              <a:t> </a:t>
            </a:r>
            <a:r>
              <a:rPr lang="en-US" dirty="0" err="1"/>
              <a:t>plaće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osobu</a:t>
            </a:r>
            <a:r>
              <a:rPr lang="en-US" dirty="0"/>
              <a:t> s </a:t>
            </a:r>
            <a:r>
              <a:rPr lang="en-US" dirty="0" err="1"/>
              <a:t>invaliditetom</a:t>
            </a:r>
            <a:r>
              <a:rPr lang="en-US" dirty="0"/>
              <a:t> </a:t>
            </a:r>
            <a:r>
              <a:rPr lang="en-US" dirty="0" smtClean="0"/>
              <a:t> u </a:t>
            </a:r>
            <a:r>
              <a:rPr lang="en-US" dirty="0" err="1"/>
              <a:t>visini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10-70% </a:t>
            </a:r>
            <a:r>
              <a:rPr lang="en-US" dirty="0" err="1"/>
              <a:t>osnovice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izračun</a:t>
            </a:r>
            <a:r>
              <a:rPr lang="en-US" dirty="0"/>
              <a:t> </a:t>
            </a:r>
            <a:r>
              <a:rPr lang="en-US" dirty="0" err="1"/>
              <a:t>subvencije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– %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/>
              <a:t>utvrđuje</a:t>
            </a:r>
            <a:r>
              <a:rPr lang="en-US" dirty="0"/>
              <a:t> </a:t>
            </a:r>
            <a:r>
              <a:rPr lang="en-US" dirty="0" err="1"/>
              <a:t>centar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profesionalnu</a:t>
            </a:r>
            <a:r>
              <a:rPr lang="en-US" dirty="0"/>
              <a:t> </a:t>
            </a:r>
            <a:r>
              <a:rPr lang="en-US" dirty="0" err="1"/>
              <a:t>rehabilitaciju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 err="1"/>
              <a:t>osnovica</a:t>
            </a:r>
            <a:r>
              <a:rPr lang="en-US" dirty="0"/>
              <a:t> = </a:t>
            </a:r>
            <a:r>
              <a:rPr lang="en-US" dirty="0" err="1"/>
              <a:t>minimalna</a:t>
            </a:r>
            <a:r>
              <a:rPr lang="en-US" dirty="0"/>
              <a:t>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utvrđena</a:t>
            </a:r>
            <a:r>
              <a:rPr lang="en-US" dirty="0"/>
              <a:t> </a:t>
            </a:r>
            <a:r>
              <a:rPr lang="en-US" dirty="0" err="1"/>
              <a:t>posebnim</a:t>
            </a:r>
            <a:r>
              <a:rPr lang="en-US" dirty="0"/>
              <a:t> </a:t>
            </a:r>
            <a:r>
              <a:rPr lang="en-US" dirty="0" err="1"/>
              <a:t>propisom</a:t>
            </a:r>
            <a:r>
              <a:rPr lang="en-US" dirty="0"/>
              <a:t>) </a:t>
            </a:r>
          </a:p>
          <a:p>
            <a:r>
              <a:rPr lang="en-US" dirty="0" err="1" smtClean="0"/>
              <a:t>najranije</a:t>
            </a:r>
            <a:r>
              <a:rPr lang="en-US" dirty="0" smtClean="0"/>
              <a:t> </a:t>
            </a:r>
            <a:r>
              <a:rPr lang="en-US" dirty="0" err="1"/>
              <a:t>istekom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3 </a:t>
            </a:r>
            <a:r>
              <a:rPr lang="en-US" dirty="0" err="1">
                <a:solidFill>
                  <a:srgbClr val="FF0000"/>
                </a:solidFill>
              </a:rPr>
              <a:t>mjeseca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od </a:t>
            </a:r>
            <a:r>
              <a:rPr lang="en-US" dirty="0" err="1"/>
              <a:t>dana</a:t>
            </a:r>
            <a:r>
              <a:rPr lang="en-US" dirty="0"/>
              <a:t> </a:t>
            </a:r>
            <a:r>
              <a:rPr lang="en-US" dirty="0" err="1"/>
              <a:t>zapošljavanja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95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5813474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HVALA NA PAŽNJI!</a:t>
            </a:r>
            <a:b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6096" y="3329120"/>
            <a:ext cx="2195142" cy="526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7649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792</TotalTime>
  <Words>269</Words>
  <Application>Microsoft Office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Corbel</vt:lpstr>
      <vt:lpstr>Parallax</vt:lpstr>
      <vt:lpstr>INICIJATIVA:  ONLINE MBA STIPENDIRANJE I ZAPOŠLJAVANJE OSOBA S INVALIDITETOM</vt:lpstr>
      <vt:lpstr>IDEJA</vt:lpstr>
      <vt:lpstr>PowerPoint Presentation</vt:lpstr>
      <vt:lpstr>UVJETI ZA KANDIDATE</vt:lpstr>
      <vt:lpstr>NAČIN IZVEDBE ONLINE MBA PROGRAMA</vt:lpstr>
      <vt:lpstr>Zakon o profesionalnoj rehabilitaciji i zapošljavanju osoba s invaliditetom (NN 157/13) </vt:lpstr>
      <vt:lpstr>Zakon o profesionalnoj rehabilitaciji i zapošljavanju osoba s invaliditetom (NN 157/13)</vt:lpstr>
      <vt:lpstr>Pravilnik o poticajima pri zapošljavanju osoba s invaliditetom</vt:lpstr>
      <vt:lpstr>HVALA NA PAŽNJI!   </vt:lpstr>
      <vt:lpstr>Za više informacija: petra.jug@cotrugli.eu iva.focht@cotrugli.eu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</dc:title>
  <dc:creator>NewHDD</dc:creator>
  <cp:lastModifiedBy>LAP1</cp:lastModifiedBy>
  <cp:revision>29</cp:revision>
  <dcterms:created xsi:type="dcterms:W3CDTF">2014-12-01T09:39:42Z</dcterms:created>
  <dcterms:modified xsi:type="dcterms:W3CDTF">2014-12-03T14:48:55Z</dcterms:modified>
</cp:coreProperties>
</file>